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1" r:id="rId4"/>
    <p:sldId id="259" r:id="rId5"/>
    <p:sldId id="277" r:id="rId6"/>
    <p:sldId id="278" r:id="rId7"/>
    <p:sldId id="260" r:id="rId8"/>
    <p:sldId id="263" r:id="rId9"/>
    <p:sldId id="264" r:id="rId10"/>
    <p:sldId id="267" r:id="rId11"/>
    <p:sldId id="265" r:id="rId12"/>
    <p:sldId id="27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D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5B7835-B318-8240-BF49-75F56EF4F1A8}" v="201" dt="2024-04-22T02:31:42.5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45"/>
    <p:restoredTop sz="87727"/>
  </p:normalViewPr>
  <p:slideViewPr>
    <p:cSldViewPr snapToGrid="0">
      <p:cViewPr varScale="1">
        <p:scale>
          <a:sx n="153" d="100"/>
          <a:sy n="153" d="100"/>
        </p:scale>
        <p:origin x="2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45E3C-37B8-85B3-0C86-01193A154C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1B80E5-469C-4056-D110-1E994A4F00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41B69-3359-CD78-C1DB-6A33B8F00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65850-524D-924A-8F8E-E58BDB355059}" type="datetimeFigureOut">
              <a:rPr lang="en-US" smtClean="0"/>
              <a:t>4/21/24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BB1EF2-8501-60D0-635E-B8331FCAC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90E2F-E439-3669-44A4-88EE53C91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3A9DE-F82E-FE43-BADD-011ADAEE9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681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39FEA-816E-E9A5-9046-06C077F26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16F31C-5425-4094-F781-06B588E368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1F473-DD07-7010-EB29-E52E56880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65850-524D-924A-8F8E-E58BDB355059}" type="datetimeFigureOut">
              <a:rPr lang="en-US" smtClean="0"/>
              <a:t>4/21/24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687F5-C3E3-4B7C-7C1B-87FC82072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B6751-76F4-DDBE-F7BF-39293E22F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3A9DE-F82E-FE43-BADD-011ADAEE9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39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CD7047-6303-C1A3-5F5F-A2C9D2659E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581679-ABF4-8A84-D31E-6247DA7157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7E1CF-5262-1149-E0F3-31BEC3B5D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65850-524D-924A-8F8E-E58BDB355059}" type="datetimeFigureOut">
              <a:rPr lang="en-US" smtClean="0"/>
              <a:t>4/21/24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F3C47-EAA3-3AA0-A82C-A62C87A5E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D14BC-0910-1B1A-05F7-189B7C318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3A9DE-F82E-FE43-BADD-011ADAEE9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075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E78D2-D883-B5DC-9183-92AA191D4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91963-93AD-3289-96B9-507DE75C9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4621B-348B-364C-0A55-3F95F4990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65850-524D-924A-8F8E-E58BDB355059}" type="datetimeFigureOut">
              <a:rPr lang="en-US" smtClean="0"/>
              <a:t>4/21/24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A5387-F2F3-ADD6-7DF2-F12BAB251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048FF-D7B3-DEED-CEB1-B7F16C49E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3A9DE-F82E-FE43-BADD-011ADAEE9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891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5C76D-C4DE-2295-8131-E23352808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FDDF8-1C19-BB24-4565-9D4255699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BB89C-CEBF-4691-E324-E9247297E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65850-524D-924A-8F8E-E58BDB355059}" type="datetimeFigureOut">
              <a:rPr lang="en-US" smtClean="0"/>
              <a:t>4/21/24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45B0D-8CBF-F752-F0DC-A984C4E02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D92DC-BD81-B503-623D-397697EB2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3A9DE-F82E-FE43-BADD-011ADAEE9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59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E4A8F-83DF-6800-ED0B-91DB427C9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9037A-4AE8-5EFE-4E1D-86D52EAA48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B8A4B7-E499-A85F-3AB6-76274E8CA4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311EDA-AA7D-344A-B085-3811B8E18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65850-524D-924A-8F8E-E58BDB355059}" type="datetimeFigureOut">
              <a:rPr lang="en-US" smtClean="0"/>
              <a:t>4/21/24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8D2923-A522-68A4-4D50-21708D702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BBDE8-19E0-7D6A-4EC8-CA3CEEEB9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3A9DE-F82E-FE43-BADD-011ADAEE9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81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A8129-A226-D9E6-4B36-EACD70B19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0A164-377D-DBA9-FD89-425B7B486E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BB7173-1003-249B-483A-37AFDA8FCB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D44274-A6D2-AF02-3F2B-FBD458FD76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728759-CA5F-6D3D-4969-0F4BD3F2F5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56CBEC-A5BB-3A1B-E937-6694701DD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65850-524D-924A-8F8E-E58BDB355059}" type="datetimeFigureOut">
              <a:rPr lang="en-US" smtClean="0"/>
              <a:t>4/21/24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A3B647-72EA-BA00-9B8F-A80E495B4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876C92-2E9B-75EA-9651-3506D1469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3A9DE-F82E-FE43-BADD-011ADAEE9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126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893C5-2335-C917-C232-B20532B2D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96DB0C-6D62-C049-CFCD-857CCFB3B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65850-524D-924A-8F8E-E58BDB355059}" type="datetimeFigureOut">
              <a:rPr lang="en-US" smtClean="0"/>
              <a:t>4/21/24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1690AB-2C52-6D1C-B0A8-D860A2EE5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F585DD-5D6D-F2F9-6164-C06B4C7AC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3A9DE-F82E-FE43-BADD-011ADAEE9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250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6BB3CC-6B43-1B91-1152-AF2957E25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65850-524D-924A-8F8E-E58BDB355059}" type="datetimeFigureOut">
              <a:rPr lang="en-US" smtClean="0"/>
              <a:t>4/21/24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D74635-18B9-06C0-F4DF-635311F85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2381D7-B41E-96F1-0A19-CE28CA6B5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3A9DE-F82E-FE43-BADD-011ADAEE9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504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C7BE-8365-1949-B242-2A8F50D99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116A8-7433-D3EA-9663-C4E4AC2DA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F8DDB0-BA82-9895-72C7-1F45054F6B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356C55-B321-B8A0-9C9E-0F37F73F4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65850-524D-924A-8F8E-E58BDB355059}" type="datetimeFigureOut">
              <a:rPr lang="en-US" smtClean="0"/>
              <a:t>4/21/24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D46479-38A5-E410-115F-A9B1FD12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AA5CA6-6FF0-800F-EBE9-9DAC2734F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3A9DE-F82E-FE43-BADD-011ADAEE9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37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649DD-516A-528C-2E13-20B75813A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4D7BFE-DF86-4CD4-6EB8-52BF0A656E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2AB32C-F757-6890-BBCF-D51CF20BAF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FF94EC-F5CA-83A4-CAAB-F9550A855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65850-524D-924A-8F8E-E58BDB355059}" type="datetimeFigureOut">
              <a:rPr lang="en-US" smtClean="0"/>
              <a:t>4/21/24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59BB94-0B1B-58FB-EAA2-DE51A9DFA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A4D39D-8143-127C-E915-29B18D6F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3A9DE-F82E-FE43-BADD-011ADAEE9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24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18200B-AABA-73CF-D3E0-EDEF81CD3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2730D-F214-23FF-2163-51866B051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D0A16-A1A6-C405-5E81-AF66F37479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465850-524D-924A-8F8E-E58BDB355059}" type="datetimeFigureOut">
              <a:rPr lang="en-US" smtClean="0"/>
              <a:t>4/21/24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EAB8E-F7B0-83D7-5E09-E5E9E0AD79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667CC-3653-8C8F-4EBF-831C4ED0B6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73A9DE-F82E-FE43-BADD-011ADAEE92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74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mchandrashekaran@smu.edu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snacks and drinks on a table&#10;&#10;Description automatically generated">
            <a:extLst>
              <a:ext uri="{FF2B5EF4-FFF2-40B4-BE49-F238E27FC236}">
                <a16:creationId xmlns:a16="http://schemas.microsoft.com/office/drawing/2014/main" id="{716FC375-9A84-5E22-091D-08B87FC861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4073" r="3060" b="-1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C7389B-9F27-EEF0-EC2D-8410EC4F8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048" y="1124712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Case Study - Attrition</a:t>
            </a:r>
          </a:p>
        </p:txBody>
      </p:sp>
      <p:sp>
        <p:nvSpPr>
          <p:cNvPr id="20" name="sketchy box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ketchy line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127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252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6" name="Title 2">
            <a:extLst>
              <a:ext uri="{FF2B5EF4-FFF2-40B4-BE49-F238E27FC236}">
                <a16:creationId xmlns:a16="http://schemas.microsoft.com/office/drawing/2014/main" id="{B9280918-CD65-F93F-9326-DFE4D22AD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9004068" cy="881784"/>
          </a:xfrm>
        </p:spPr>
        <p:txBody>
          <a:bodyPr>
            <a:normAutofit/>
          </a:bodyPr>
          <a:lstStyle/>
          <a:p>
            <a:r>
              <a:rPr lang="en-US" dirty="0"/>
              <a:t>knn models - predict attrition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2C7CB70A-43C3-237F-0B3E-C9ABC8CAC6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0" r="22252" b="1"/>
          <a:stretch/>
        </p:blipFill>
        <p:spPr bwMode="auto">
          <a:xfrm>
            <a:off x="9949921" y="0"/>
            <a:ext cx="2274915" cy="261645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930F9CF-95C7-11B6-CA51-0B05B5B43E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099147"/>
              </p:ext>
            </p:extLst>
          </p:nvPr>
        </p:nvGraphicFramePr>
        <p:xfrm>
          <a:off x="418201" y="1308226"/>
          <a:ext cx="9477894" cy="335682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38497">
                  <a:extLst>
                    <a:ext uri="{9D8B030D-6E8A-4147-A177-3AD203B41FA5}">
                      <a16:colId xmlns:a16="http://schemas.microsoft.com/office/drawing/2014/main" val="2002354449"/>
                    </a:ext>
                  </a:extLst>
                </a:gridCol>
                <a:gridCol w="2169622">
                  <a:extLst>
                    <a:ext uri="{9D8B030D-6E8A-4147-A177-3AD203B41FA5}">
                      <a16:colId xmlns:a16="http://schemas.microsoft.com/office/drawing/2014/main" val="2077990230"/>
                    </a:ext>
                  </a:extLst>
                </a:gridCol>
                <a:gridCol w="1593295">
                  <a:extLst>
                    <a:ext uri="{9D8B030D-6E8A-4147-A177-3AD203B41FA5}">
                      <a16:colId xmlns:a16="http://schemas.microsoft.com/office/drawing/2014/main" val="1456394517"/>
                    </a:ext>
                  </a:extLst>
                </a:gridCol>
                <a:gridCol w="1938240">
                  <a:extLst>
                    <a:ext uri="{9D8B030D-6E8A-4147-A177-3AD203B41FA5}">
                      <a16:colId xmlns:a16="http://schemas.microsoft.com/office/drawing/2014/main" val="3404935929"/>
                    </a:ext>
                  </a:extLst>
                </a:gridCol>
                <a:gridCol w="1938240">
                  <a:extLst>
                    <a:ext uri="{9D8B030D-6E8A-4147-A177-3AD203B41FA5}">
                      <a16:colId xmlns:a16="http://schemas.microsoft.com/office/drawing/2014/main" val="715204686"/>
                    </a:ext>
                  </a:extLst>
                </a:gridCol>
              </a:tblGrid>
              <a:tr h="97938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knn models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Sampling approach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Sensitivity/</a:t>
                      </a:r>
                    </a:p>
                    <a:p>
                      <a:pPr algn="ctr"/>
                      <a:r>
                        <a:rPr lang="en-US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Macro F1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03452"/>
                  </a:ext>
                </a:extLst>
              </a:tr>
              <a:tr h="76359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Under sampling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 cases - 140</a:t>
                      </a:r>
                    </a:p>
                    <a:p>
                      <a:pPr algn="ctr"/>
                      <a:r>
                        <a:rPr lang="en-US" dirty="0"/>
                        <a:t>N cases - 140 sample from 730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7077221"/>
                  </a:ext>
                </a:extLst>
              </a:tr>
              <a:tr h="76359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Over sampling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 cases - 730</a:t>
                      </a:r>
                    </a:p>
                    <a:p>
                      <a:pPr algn="ctr"/>
                      <a:r>
                        <a:rPr lang="en-US" dirty="0"/>
                        <a:t>Y cases - resample from 140 to get to 730 records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3629045"/>
                  </a:ext>
                </a:extLst>
              </a:tr>
            </a:tbl>
          </a:graphicData>
        </a:graphic>
      </p:graphicFrame>
      <p:pic>
        <p:nvPicPr>
          <p:cNvPr id="6" name="Graphic 5" descr="Star with solid fill">
            <a:extLst>
              <a:ext uri="{FF2B5EF4-FFF2-40B4-BE49-F238E27FC236}">
                <a16:creationId xmlns:a16="http://schemas.microsoft.com/office/drawing/2014/main" id="{F86074EB-575F-00E1-AF1C-B8A9D9897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33314" y="3454467"/>
            <a:ext cx="366174" cy="366174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6220337-4D52-35EC-7E12-AA34928DD25B}"/>
              </a:ext>
            </a:extLst>
          </p:cNvPr>
          <p:cNvSpPr/>
          <p:nvPr/>
        </p:nvSpPr>
        <p:spPr>
          <a:xfrm>
            <a:off x="423090" y="4822876"/>
            <a:ext cx="9526831" cy="188549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08EDFA-B262-D373-18F6-C9E3097E5C66}"/>
              </a:ext>
            </a:extLst>
          </p:cNvPr>
          <p:cNvSpPr txBox="1"/>
          <p:nvPr/>
        </p:nvSpPr>
        <p:spPr>
          <a:xfrm>
            <a:off x="937435" y="4830088"/>
            <a:ext cx="85058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Precision - proportion of true positives </a:t>
            </a:r>
            <a:br>
              <a:rPr lang="en-US" sz="1600" dirty="0"/>
            </a:br>
            <a:r>
              <a:rPr lang="en-US" sz="1600" dirty="0"/>
              <a:t>Of all the instances predicted as positive, how many are actually positive?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Sensitivity/ Recall  - ability to correctly identify positive cases</a:t>
            </a:r>
            <a:br>
              <a:rPr lang="en-US" sz="1600" dirty="0"/>
            </a:br>
            <a:r>
              <a:rPr lang="en-US" sz="1600" dirty="0"/>
              <a:t>Of all the actual positives, how many were correctly tagged as positive?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F1 – Score - harmonic mean of precision and recall. Macro F1 - mean F1 of +</a:t>
            </a:r>
            <a:r>
              <a:rPr lang="en-US" sz="1600" dirty="0" err="1"/>
              <a:t>ve</a:t>
            </a:r>
            <a:r>
              <a:rPr lang="en-US" sz="1600" dirty="0"/>
              <a:t> &amp; -</a:t>
            </a:r>
            <a:r>
              <a:rPr lang="en-US" sz="1600" dirty="0" err="1"/>
              <a:t>ve</a:t>
            </a:r>
            <a:r>
              <a:rPr lang="en-US" sz="1600" dirty="0"/>
              <a:t> class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0BC82D-6096-E4F1-3E82-1BA7599A727F}"/>
              </a:ext>
            </a:extLst>
          </p:cNvPr>
          <p:cNvSpPr txBox="1"/>
          <p:nvPr/>
        </p:nvSpPr>
        <p:spPr>
          <a:xfrm>
            <a:off x="4737355" y="2543694"/>
            <a:ext cx="83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91.2%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8685F2-199E-C46D-7B38-029EFCA07CAD}"/>
              </a:ext>
            </a:extLst>
          </p:cNvPr>
          <p:cNvSpPr txBox="1"/>
          <p:nvPr/>
        </p:nvSpPr>
        <p:spPr>
          <a:xfrm>
            <a:off x="4724194" y="3696157"/>
            <a:ext cx="83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96.6%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519A6C-6103-FF63-CD46-258BA99919CC}"/>
              </a:ext>
            </a:extLst>
          </p:cNvPr>
          <p:cNvSpPr txBox="1"/>
          <p:nvPr/>
        </p:nvSpPr>
        <p:spPr>
          <a:xfrm>
            <a:off x="6400801" y="2543694"/>
            <a:ext cx="81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62.3%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2CB309-0E0B-C500-FABC-B369A021E7B9}"/>
              </a:ext>
            </a:extLst>
          </p:cNvPr>
          <p:cNvSpPr txBox="1"/>
          <p:nvPr/>
        </p:nvSpPr>
        <p:spPr>
          <a:xfrm>
            <a:off x="6370528" y="3696157"/>
            <a:ext cx="81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67.8%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49F1CC-E866-455B-E1AC-7CE61E532146}"/>
              </a:ext>
            </a:extLst>
          </p:cNvPr>
          <p:cNvSpPr txBox="1"/>
          <p:nvPr/>
        </p:nvSpPr>
        <p:spPr>
          <a:xfrm>
            <a:off x="8542061" y="2543694"/>
            <a:ext cx="81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55.3%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C662A5-6D36-A6D2-7F15-1CA1F7E53EBD}"/>
              </a:ext>
            </a:extLst>
          </p:cNvPr>
          <p:cNvSpPr txBox="1"/>
          <p:nvPr/>
        </p:nvSpPr>
        <p:spPr>
          <a:xfrm>
            <a:off x="8542061" y="3711883"/>
            <a:ext cx="814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64.3%</a:t>
            </a:r>
          </a:p>
        </p:txBody>
      </p:sp>
    </p:spTree>
    <p:extLst>
      <p:ext uri="{BB962C8B-B14F-4D97-AF65-F5344CB8AC3E}">
        <p14:creationId xmlns:p14="http://schemas.microsoft.com/office/powerpoint/2010/main" val="352470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5ABA8-12D4-082B-8E35-CFCE6197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4936" y="-66050"/>
            <a:ext cx="8038406" cy="1807305"/>
          </a:xfrm>
        </p:spPr>
        <p:txBody>
          <a:bodyPr>
            <a:normAutofit/>
          </a:bodyPr>
          <a:lstStyle/>
          <a:p>
            <a:r>
              <a:rPr lang="en-US" dirty="0"/>
              <a:t>Potential next steps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23EF6BA-882C-FA6E-BBCC-018A5F07D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7" r="2" b="12018"/>
          <a:stretch/>
        </p:blipFill>
        <p:spPr bwMode="auto">
          <a:xfrm>
            <a:off x="20" y="10"/>
            <a:ext cx="3819307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60A4B7-B338-85AA-EC24-1EB19224C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4935" y="1741255"/>
            <a:ext cx="8038407" cy="4351338"/>
          </a:xfrm>
        </p:spPr>
        <p:txBody>
          <a:bodyPr/>
          <a:lstStyle/>
          <a:p>
            <a:r>
              <a:rPr lang="en-US" dirty="0"/>
              <a:t>Deeper dive to identify top 3 drivers of Attrition from the list of 6.</a:t>
            </a:r>
          </a:p>
          <a:p>
            <a:r>
              <a:rPr lang="en-US" dirty="0"/>
              <a:t>Pick a pilot group each from job roles of Research Scientists &amp; Sales Representatives to understand factors driving attrition.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629589-581F-82DC-B344-D08EB919BF1B}"/>
              </a:ext>
            </a:extLst>
          </p:cNvPr>
          <p:cNvSpPr txBox="1"/>
          <p:nvPr/>
        </p:nvSpPr>
        <p:spPr>
          <a:xfrm>
            <a:off x="7789026" y="3865419"/>
            <a:ext cx="4314305" cy="2860358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 features driving attrition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Business travel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Distance from home*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Number of companies worked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Overall satisfaction - Median of 3 measures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Job involvement*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Job satisfaction*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Relationship satisfaction*</a:t>
            </a:r>
          </a:p>
        </p:txBody>
      </p:sp>
    </p:spTree>
    <p:extLst>
      <p:ext uri="{BB962C8B-B14F-4D97-AF65-F5344CB8AC3E}">
        <p14:creationId xmlns:p14="http://schemas.microsoft.com/office/powerpoint/2010/main" val="3448209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snacks and drinks on a table&#10;&#10;Description automatically generated">
            <a:extLst>
              <a:ext uri="{FF2B5EF4-FFF2-40B4-BE49-F238E27FC236}">
                <a16:creationId xmlns:a16="http://schemas.microsoft.com/office/drawing/2014/main" id="{716FC375-9A84-5E22-091D-08B87FC861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4073" r="3060" b="-1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8A777-7B6C-0275-9150-57DF24BB1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4473" y="2963487"/>
            <a:ext cx="7074132" cy="93102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Questions - 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mchandrashekaran@smu.edu</a:t>
            </a:r>
            <a:endParaRPr lang="en-US" dirty="0"/>
          </a:p>
          <a:p>
            <a:endParaRPr lang="en-US" dirty="0"/>
          </a:p>
        </p:txBody>
      </p:sp>
      <p:sp>
        <p:nvSpPr>
          <p:cNvPr id="7" name="Round Diagonal Corner Rectangle 6">
            <a:extLst>
              <a:ext uri="{FF2B5EF4-FFF2-40B4-BE49-F238E27FC236}">
                <a16:creationId xmlns:a16="http://schemas.microsoft.com/office/drawing/2014/main" id="{56589C71-AAD8-57D8-2769-1B21AE2F05E9}"/>
              </a:ext>
            </a:extLst>
          </p:cNvPr>
          <p:cNvSpPr/>
          <p:nvPr/>
        </p:nvSpPr>
        <p:spPr>
          <a:xfrm>
            <a:off x="748146" y="2352501"/>
            <a:ext cx="2718262" cy="2286000"/>
          </a:xfrm>
          <a:prstGeom prst="round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40612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E5ABA8-12D4-082B-8E35-CFCE6197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4936" y="-66050"/>
            <a:ext cx="8038406" cy="1807305"/>
          </a:xfrm>
        </p:spPr>
        <p:txBody>
          <a:bodyPr>
            <a:normAutofit/>
          </a:bodyPr>
          <a:lstStyle/>
          <a:p>
            <a:r>
              <a:rPr lang="en-US" dirty="0"/>
              <a:t>Dataset for attrition case study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23EF6BA-882C-FA6E-BBCC-018A5F07D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7" r="2" b="12018"/>
          <a:stretch/>
        </p:blipFill>
        <p:spPr bwMode="auto">
          <a:xfrm>
            <a:off x="20" y="10"/>
            <a:ext cx="3819307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25AE172-F692-C83E-E0AE-783E2A06A4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1620553"/>
              </p:ext>
            </p:extLst>
          </p:nvPr>
        </p:nvGraphicFramePr>
        <p:xfrm>
          <a:off x="4194865" y="1675204"/>
          <a:ext cx="2097870" cy="5100102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2097870">
                  <a:extLst>
                    <a:ext uri="{9D8B030D-6E8A-4147-A177-3AD203B41FA5}">
                      <a16:colId xmlns:a16="http://schemas.microsoft.com/office/drawing/2014/main" val="1471100785"/>
                    </a:ext>
                  </a:extLst>
                </a:gridCol>
              </a:tblGrid>
              <a:tr h="14856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29" marR="6929" marT="6929" marB="0" anchor="b"/>
                </a:tc>
                <a:extLst>
                  <a:ext uri="{0D108BD9-81ED-4DB2-BD59-A6C34878D82A}">
                    <a16:rowId xmlns:a16="http://schemas.microsoft.com/office/drawing/2014/main" val="1184492712"/>
                  </a:ext>
                </a:extLst>
              </a:tr>
              <a:tr h="14856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29" marR="6929" marT="6929" marB="0" anchor="b"/>
                </a:tc>
                <a:extLst>
                  <a:ext uri="{0D108BD9-81ED-4DB2-BD59-A6C34878D82A}">
                    <a16:rowId xmlns:a16="http://schemas.microsoft.com/office/drawing/2014/main" val="1224201879"/>
                  </a:ext>
                </a:extLst>
              </a:tr>
              <a:tr h="14856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DailyRate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29" marR="6929" marT="6929" marB="0" anchor="b"/>
                </a:tc>
                <a:extLst>
                  <a:ext uri="{0D108BD9-81ED-4DB2-BD59-A6C34878D82A}">
                    <a16:rowId xmlns:a16="http://schemas.microsoft.com/office/drawing/2014/main" val="4122101900"/>
                  </a:ext>
                </a:extLst>
              </a:tr>
              <a:tr h="14856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DistanceFromHome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29" marR="6929" marT="6929" marB="0" anchor="b"/>
                </a:tc>
                <a:extLst>
                  <a:ext uri="{0D108BD9-81ED-4DB2-BD59-A6C34878D82A}">
                    <a16:rowId xmlns:a16="http://schemas.microsoft.com/office/drawing/2014/main" val="1851787070"/>
                  </a:ext>
                </a:extLst>
              </a:tr>
              <a:tr h="14856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EmployeeCount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29" marR="6929" marT="6929" marB="0" anchor="b"/>
                </a:tc>
                <a:extLst>
                  <a:ext uri="{0D108BD9-81ED-4DB2-BD59-A6C34878D82A}">
                    <a16:rowId xmlns:a16="http://schemas.microsoft.com/office/drawing/2014/main" val="3202245080"/>
                  </a:ext>
                </a:extLst>
              </a:tr>
              <a:tr h="14856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EmployeeNumber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29" marR="6929" marT="6929" marB="0" anchor="b"/>
                </a:tc>
                <a:extLst>
                  <a:ext uri="{0D108BD9-81ED-4DB2-BD59-A6C34878D82A}">
                    <a16:rowId xmlns:a16="http://schemas.microsoft.com/office/drawing/2014/main" val="3556192582"/>
                  </a:ext>
                </a:extLst>
              </a:tr>
              <a:tr h="27234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EnvironmentSatisfaction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29" marR="6929" marT="6929" marB="0" anchor="b"/>
                </a:tc>
                <a:extLst>
                  <a:ext uri="{0D108BD9-81ED-4DB2-BD59-A6C34878D82A}">
                    <a16:rowId xmlns:a16="http://schemas.microsoft.com/office/drawing/2014/main" val="964773443"/>
                  </a:ext>
                </a:extLst>
              </a:tr>
              <a:tr h="14856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HourlyRate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29" marR="6929" marT="6929" marB="0" anchor="b"/>
                </a:tc>
                <a:extLst>
                  <a:ext uri="{0D108BD9-81ED-4DB2-BD59-A6C34878D82A}">
                    <a16:rowId xmlns:a16="http://schemas.microsoft.com/office/drawing/2014/main" val="4065734709"/>
                  </a:ext>
                </a:extLst>
              </a:tr>
              <a:tr h="14856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JobInvolvement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29" marR="6929" marT="6929" marB="0" anchor="b"/>
                </a:tc>
                <a:extLst>
                  <a:ext uri="{0D108BD9-81ED-4DB2-BD59-A6C34878D82A}">
                    <a16:rowId xmlns:a16="http://schemas.microsoft.com/office/drawing/2014/main" val="579721647"/>
                  </a:ext>
                </a:extLst>
              </a:tr>
              <a:tr h="14856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JobLevel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29" marR="6929" marT="6929" marB="0" anchor="b"/>
                </a:tc>
                <a:extLst>
                  <a:ext uri="{0D108BD9-81ED-4DB2-BD59-A6C34878D82A}">
                    <a16:rowId xmlns:a16="http://schemas.microsoft.com/office/drawing/2014/main" val="576116737"/>
                  </a:ext>
                </a:extLst>
              </a:tr>
              <a:tr h="14856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JobSatisfaction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29" marR="6929" marT="6929" marB="0" anchor="b"/>
                </a:tc>
                <a:extLst>
                  <a:ext uri="{0D108BD9-81ED-4DB2-BD59-A6C34878D82A}">
                    <a16:rowId xmlns:a16="http://schemas.microsoft.com/office/drawing/2014/main" val="3878431246"/>
                  </a:ext>
                </a:extLst>
              </a:tr>
              <a:tr h="14856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MonthlyIncome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29" marR="6929" marT="6929" marB="0" anchor="b"/>
                </a:tc>
                <a:extLst>
                  <a:ext uri="{0D108BD9-81ED-4DB2-BD59-A6C34878D82A}">
                    <a16:rowId xmlns:a16="http://schemas.microsoft.com/office/drawing/2014/main" val="248238765"/>
                  </a:ext>
                </a:extLst>
              </a:tr>
              <a:tr h="14856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MonthlyRate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29" marR="6929" marT="6929" marB="0" anchor="b"/>
                </a:tc>
                <a:extLst>
                  <a:ext uri="{0D108BD9-81ED-4DB2-BD59-A6C34878D82A}">
                    <a16:rowId xmlns:a16="http://schemas.microsoft.com/office/drawing/2014/main" val="1586526009"/>
                  </a:ext>
                </a:extLst>
              </a:tr>
              <a:tr h="14856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NumCompaniesWorked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29" marR="6929" marT="6929" marB="0" anchor="b"/>
                </a:tc>
                <a:extLst>
                  <a:ext uri="{0D108BD9-81ED-4DB2-BD59-A6C34878D82A}">
                    <a16:rowId xmlns:a16="http://schemas.microsoft.com/office/drawing/2014/main" val="3644639934"/>
                  </a:ext>
                </a:extLst>
              </a:tr>
              <a:tr h="14856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PercentSalaryHike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29" marR="6929" marT="6929" marB="0" anchor="b"/>
                </a:tc>
                <a:extLst>
                  <a:ext uri="{0D108BD9-81ED-4DB2-BD59-A6C34878D82A}">
                    <a16:rowId xmlns:a16="http://schemas.microsoft.com/office/drawing/2014/main" val="486439229"/>
                  </a:ext>
                </a:extLst>
              </a:tr>
              <a:tr h="14856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PerformanceRating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29" marR="6929" marT="6929" marB="0" anchor="b"/>
                </a:tc>
                <a:extLst>
                  <a:ext uri="{0D108BD9-81ED-4DB2-BD59-A6C34878D82A}">
                    <a16:rowId xmlns:a16="http://schemas.microsoft.com/office/drawing/2014/main" val="962976358"/>
                  </a:ext>
                </a:extLst>
              </a:tr>
              <a:tr h="14856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RelationshipSatisfaction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29" marR="6929" marT="6929" marB="0" anchor="b"/>
                </a:tc>
                <a:extLst>
                  <a:ext uri="{0D108BD9-81ED-4DB2-BD59-A6C34878D82A}">
                    <a16:rowId xmlns:a16="http://schemas.microsoft.com/office/drawing/2014/main" val="2886244993"/>
                  </a:ext>
                </a:extLst>
              </a:tr>
              <a:tr h="14856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StandardHours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29" marR="6929" marT="6929" marB="0" anchor="b"/>
                </a:tc>
                <a:extLst>
                  <a:ext uri="{0D108BD9-81ED-4DB2-BD59-A6C34878D82A}">
                    <a16:rowId xmlns:a16="http://schemas.microsoft.com/office/drawing/2014/main" val="529463290"/>
                  </a:ext>
                </a:extLst>
              </a:tr>
              <a:tr h="14856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StockOptionLevel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29" marR="6929" marT="6929" marB="0" anchor="b"/>
                </a:tc>
                <a:extLst>
                  <a:ext uri="{0D108BD9-81ED-4DB2-BD59-A6C34878D82A}">
                    <a16:rowId xmlns:a16="http://schemas.microsoft.com/office/drawing/2014/main" val="4045034813"/>
                  </a:ext>
                </a:extLst>
              </a:tr>
              <a:tr h="14856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TotalWorkingYears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29" marR="6929" marT="6929" marB="0" anchor="b"/>
                </a:tc>
                <a:extLst>
                  <a:ext uri="{0D108BD9-81ED-4DB2-BD59-A6C34878D82A}">
                    <a16:rowId xmlns:a16="http://schemas.microsoft.com/office/drawing/2014/main" val="86957006"/>
                  </a:ext>
                </a:extLst>
              </a:tr>
              <a:tr h="14856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TrainingTimesLastYear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29" marR="6929" marT="6929" marB="0" anchor="b"/>
                </a:tc>
                <a:extLst>
                  <a:ext uri="{0D108BD9-81ED-4DB2-BD59-A6C34878D82A}">
                    <a16:rowId xmlns:a16="http://schemas.microsoft.com/office/drawing/2014/main" val="1179579961"/>
                  </a:ext>
                </a:extLst>
              </a:tr>
              <a:tr h="14856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WorkLifeBalance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29" marR="6929" marT="6929" marB="0" anchor="b"/>
                </a:tc>
                <a:extLst>
                  <a:ext uri="{0D108BD9-81ED-4DB2-BD59-A6C34878D82A}">
                    <a16:rowId xmlns:a16="http://schemas.microsoft.com/office/drawing/2014/main" val="810463445"/>
                  </a:ext>
                </a:extLst>
              </a:tr>
              <a:tr h="14856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YearsAtCompany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29" marR="6929" marT="6929" marB="0" anchor="b"/>
                </a:tc>
                <a:extLst>
                  <a:ext uri="{0D108BD9-81ED-4DB2-BD59-A6C34878D82A}">
                    <a16:rowId xmlns:a16="http://schemas.microsoft.com/office/drawing/2014/main" val="3452435042"/>
                  </a:ext>
                </a:extLst>
              </a:tr>
              <a:tr h="14856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YearsInCurrentRole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29" marR="6929" marT="6929" marB="0" anchor="b"/>
                </a:tc>
                <a:extLst>
                  <a:ext uri="{0D108BD9-81ED-4DB2-BD59-A6C34878D82A}">
                    <a16:rowId xmlns:a16="http://schemas.microsoft.com/office/drawing/2014/main" val="286365524"/>
                  </a:ext>
                </a:extLst>
              </a:tr>
              <a:tr h="27234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YearsSinceLastPromotion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29" marR="6929" marT="6929" marB="0" anchor="b"/>
                </a:tc>
                <a:extLst>
                  <a:ext uri="{0D108BD9-81ED-4DB2-BD59-A6C34878D82A}">
                    <a16:rowId xmlns:a16="http://schemas.microsoft.com/office/drawing/2014/main" val="3282838091"/>
                  </a:ext>
                </a:extLst>
              </a:tr>
              <a:tr h="14856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 err="1">
                          <a:effectLst/>
                        </a:rPr>
                        <a:t>YearsWithCurrManager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929" marR="6929" marT="6929" marB="0" anchor="b"/>
                </a:tc>
                <a:extLst>
                  <a:ext uri="{0D108BD9-81ED-4DB2-BD59-A6C34878D82A}">
                    <a16:rowId xmlns:a16="http://schemas.microsoft.com/office/drawing/2014/main" val="139728116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CCF4818-93B6-AA2F-5223-267189D368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573555"/>
              </p:ext>
            </p:extLst>
          </p:nvPr>
        </p:nvGraphicFramePr>
        <p:xfrm>
          <a:off x="8861367" y="1675204"/>
          <a:ext cx="1338349" cy="2021205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1338349">
                  <a:extLst>
                    <a:ext uri="{9D8B030D-6E8A-4147-A177-3AD203B41FA5}">
                      <a16:colId xmlns:a16="http://schemas.microsoft.com/office/drawing/2014/main" val="32502195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OverTime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1931340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Over18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6858061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MaritalStatus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2182207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JobRole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9789866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Gender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9347624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EducationField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824655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Education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2418338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Department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0881725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BusinessTravel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9413028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Attrition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0436239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4D9CF30-84E1-4C16-0F6B-6EFC3F3D52E6}"/>
              </a:ext>
            </a:extLst>
          </p:cNvPr>
          <p:cNvSpPr txBox="1"/>
          <p:nvPr/>
        </p:nvSpPr>
        <p:spPr>
          <a:xfrm>
            <a:off x="6292735" y="2685806"/>
            <a:ext cx="1545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Numerical variables - 26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793DB3-4722-4924-2BA2-98D74D5742DF}"/>
              </a:ext>
            </a:extLst>
          </p:cNvPr>
          <p:cNvSpPr txBox="1"/>
          <p:nvPr/>
        </p:nvSpPr>
        <p:spPr>
          <a:xfrm>
            <a:off x="10294209" y="2106585"/>
            <a:ext cx="1545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Categorical variables - 10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E22E1-8490-29D4-29B9-86832585588E}"/>
              </a:ext>
            </a:extLst>
          </p:cNvPr>
          <p:cNvSpPr txBox="1"/>
          <p:nvPr/>
        </p:nvSpPr>
        <p:spPr>
          <a:xfrm>
            <a:off x="7103225" y="4201940"/>
            <a:ext cx="4854631" cy="2009061"/>
          </a:xfrm>
          <a:prstGeom prst="round2Diag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Key stats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870 employees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Age range - 18 to 58 with average being 37 years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Attrition of Yes - 140 records, 16% of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Majority of numerical variables’ values range from 0 to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40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E5ABA8-12D4-082B-8E35-CFCE6197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4936" y="-66050"/>
            <a:ext cx="8038406" cy="1013701"/>
          </a:xfrm>
        </p:spPr>
        <p:txBody>
          <a:bodyPr>
            <a:normAutofit/>
          </a:bodyPr>
          <a:lstStyle/>
          <a:p>
            <a:r>
              <a:rPr lang="en-US" dirty="0"/>
              <a:t>Exploring the Data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23EF6BA-882C-FA6E-BBCC-018A5F07D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7" r="2" b="12018"/>
          <a:stretch/>
        </p:blipFill>
        <p:spPr bwMode="auto">
          <a:xfrm>
            <a:off x="20" y="10"/>
            <a:ext cx="3819307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AE28AF-035A-1B97-9E3D-25151632D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936" y="822960"/>
            <a:ext cx="8123413" cy="41231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F3CE99-72E7-2061-2EDD-547F37017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7956" y="2152997"/>
            <a:ext cx="8860393" cy="449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3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18" name="Rectangle 3117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6" name="Title 2">
            <a:extLst>
              <a:ext uri="{FF2B5EF4-FFF2-40B4-BE49-F238E27FC236}">
                <a16:creationId xmlns:a16="http://schemas.microsoft.com/office/drawing/2014/main" id="{B9280918-CD65-F93F-9326-DFE4D22AD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9004068" cy="881784"/>
          </a:xfrm>
        </p:spPr>
        <p:txBody>
          <a:bodyPr>
            <a:normAutofit/>
          </a:bodyPr>
          <a:lstStyle/>
          <a:p>
            <a:r>
              <a:rPr lang="en-US" dirty="0"/>
              <a:t>Exploring the Data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43D85F-A609-4C17-867F-63719C338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47" y="1150283"/>
            <a:ext cx="10518997" cy="5408459"/>
          </a:xfrm>
          <a:prstGeom prst="rect">
            <a:avLst/>
          </a:prstGeom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2C7CB70A-43C3-237F-0B3E-C9ABC8CAC6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0" r="22252" b="1"/>
          <a:stretch/>
        </p:blipFill>
        <p:spPr bwMode="auto">
          <a:xfrm>
            <a:off x="9914037" y="0"/>
            <a:ext cx="2274915" cy="261645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301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18" name="Rectangle 3117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6" name="Title 2">
            <a:extLst>
              <a:ext uri="{FF2B5EF4-FFF2-40B4-BE49-F238E27FC236}">
                <a16:creationId xmlns:a16="http://schemas.microsoft.com/office/drawing/2014/main" id="{B9280918-CD65-F93F-9326-DFE4D22AD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9004068" cy="881784"/>
          </a:xfrm>
        </p:spPr>
        <p:txBody>
          <a:bodyPr>
            <a:normAutofit/>
          </a:bodyPr>
          <a:lstStyle/>
          <a:p>
            <a:r>
              <a:rPr lang="en-US" dirty="0"/>
              <a:t>Exploring the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D5A924-213A-D9E9-5496-6702C4BE9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9" y="1308226"/>
            <a:ext cx="10260312" cy="5275454"/>
          </a:xfrm>
          <a:prstGeom prst="rect">
            <a:avLst/>
          </a:prstGeom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2C7CB70A-43C3-237F-0B3E-C9ABC8CAC6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0" r="22252" b="1"/>
          <a:stretch/>
        </p:blipFill>
        <p:spPr bwMode="auto">
          <a:xfrm>
            <a:off x="9874136" y="0"/>
            <a:ext cx="2274915" cy="261645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own Arrow 3">
            <a:extLst>
              <a:ext uri="{FF2B5EF4-FFF2-40B4-BE49-F238E27FC236}">
                <a16:creationId xmlns:a16="http://schemas.microsoft.com/office/drawing/2014/main" id="{72400F31-313E-9DD0-DCC5-BD1E5CCBCB61}"/>
              </a:ext>
            </a:extLst>
          </p:cNvPr>
          <p:cNvSpPr/>
          <p:nvPr/>
        </p:nvSpPr>
        <p:spPr>
          <a:xfrm rot="2452673">
            <a:off x="5715655" y="3947318"/>
            <a:ext cx="315455" cy="311205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2EC722E3-8B07-2CBA-4869-15F0892E4806}"/>
              </a:ext>
            </a:extLst>
          </p:cNvPr>
          <p:cNvSpPr/>
          <p:nvPr/>
        </p:nvSpPr>
        <p:spPr>
          <a:xfrm rot="6495296">
            <a:off x="8360040" y="4473208"/>
            <a:ext cx="261406" cy="286057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13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18" name="Rectangle 3117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6" name="Title 2">
            <a:extLst>
              <a:ext uri="{FF2B5EF4-FFF2-40B4-BE49-F238E27FC236}">
                <a16:creationId xmlns:a16="http://schemas.microsoft.com/office/drawing/2014/main" id="{B9280918-CD65-F93F-9326-DFE4D22AD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9004068" cy="881784"/>
          </a:xfrm>
        </p:spPr>
        <p:txBody>
          <a:bodyPr>
            <a:normAutofit/>
          </a:bodyPr>
          <a:lstStyle/>
          <a:p>
            <a:r>
              <a:rPr lang="en-US" dirty="0"/>
              <a:t>Exploring the Data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2C7CB70A-43C3-237F-0B3E-C9ABC8CAC6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0" r="22252" b="1"/>
          <a:stretch/>
        </p:blipFill>
        <p:spPr bwMode="auto">
          <a:xfrm>
            <a:off x="9874136" y="0"/>
            <a:ext cx="2274915" cy="261645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8328CDE-3D84-EA04-19D4-1550D00A3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46" y="1430867"/>
            <a:ext cx="9455923" cy="486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368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0" name="Rectangle 410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7" name="Title 1">
            <a:extLst>
              <a:ext uri="{FF2B5EF4-FFF2-40B4-BE49-F238E27FC236}">
                <a16:creationId xmlns:a16="http://schemas.microsoft.com/office/drawing/2014/main" id="{BF1B3372-7912-6A2F-1529-127262EEA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5403" y="290628"/>
            <a:ext cx="8653549" cy="765406"/>
          </a:xfrm>
        </p:spPr>
        <p:txBody>
          <a:bodyPr>
            <a:normAutofit/>
          </a:bodyPr>
          <a:lstStyle/>
          <a:p>
            <a:r>
              <a:rPr lang="en-US" dirty="0"/>
              <a:t>Performing t-tests</a:t>
            </a:r>
          </a:p>
        </p:txBody>
      </p:sp>
      <p:pic>
        <p:nvPicPr>
          <p:cNvPr id="4100" name="Picture 4" descr="The Unknown History of Frito-Lay">
            <a:extLst>
              <a:ext uri="{FF2B5EF4-FFF2-40B4-BE49-F238E27FC236}">
                <a16:creationId xmlns:a16="http://schemas.microsoft.com/office/drawing/2014/main" id="{AC9B8D47-4303-0651-ED59-4B8BC44C9D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28" r="14248"/>
          <a:stretch/>
        </p:blipFill>
        <p:spPr bwMode="auto">
          <a:xfrm>
            <a:off x="21" y="10"/>
            <a:ext cx="3250255" cy="3644247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442447B7-707B-3868-6403-85E5804A9C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397394"/>
              </p:ext>
            </p:extLst>
          </p:nvPr>
        </p:nvGraphicFramePr>
        <p:xfrm>
          <a:off x="3059084" y="1346662"/>
          <a:ext cx="8927868" cy="4763404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975956">
                  <a:extLst>
                    <a:ext uri="{9D8B030D-6E8A-4147-A177-3AD203B41FA5}">
                      <a16:colId xmlns:a16="http://schemas.microsoft.com/office/drawing/2014/main" val="2957573553"/>
                    </a:ext>
                  </a:extLst>
                </a:gridCol>
                <a:gridCol w="2975956">
                  <a:extLst>
                    <a:ext uri="{9D8B030D-6E8A-4147-A177-3AD203B41FA5}">
                      <a16:colId xmlns:a16="http://schemas.microsoft.com/office/drawing/2014/main" val="4264990612"/>
                    </a:ext>
                  </a:extLst>
                </a:gridCol>
                <a:gridCol w="2975956">
                  <a:extLst>
                    <a:ext uri="{9D8B030D-6E8A-4147-A177-3AD203B41FA5}">
                      <a16:colId xmlns:a16="http://schemas.microsoft.com/office/drawing/2014/main" val="2259032711"/>
                    </a:ext>
                  </a:extLst>
                </a:gridCol>
              </a:tblGrid>
              <a:tr h="1426750"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</a:rPr>
                        <a:t>Test hypothesis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</a:rPr>
                        <a:t>sales roles are more likely to leave the company than other roles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</a:rPr>
                        <a:t>Test hypothesis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</a:rPr>
                        <a:t>Research roles are more likely to leave the company than other roles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</a:rPr>
                        <a:t>Test hypothesis</a:t>
                      </a:r>
                    </a:p>
                    <a:p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</a:rPr>
                        <a:t>HR roles are more likely to leave the company than other roles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1882235"/>
                  </a:ext>
                </a:extLst>
              </a:tr>
              <a:tr h="134717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p-value 0.002386 is less than the significance level of 0.05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p-value 0.07258 is greater than the significance level of 0.05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p-value 0.4498 is greater than the significance level of 0.05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4146359"/>
                  </a:ext>
                </a:extLst>
              </a:tr>
              <a:tr h="1953194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Conclusion -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there is a significant difference 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in attrition rates 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between the sales-related job roles group and the other job roles group.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Conclusion - no significant difference in attrition rates between the research tech -related job roles group and the other job roles group.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</a:rPr>
                        <a:t>Conclusion - no significant difference in attrition rates between the HR job role group and the other job roles group.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7317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4957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5ABA8-12D4-082B-8E35-CFCE6197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4936" y="-66050"/>
            <a:ext cx="8038406" cy="1807305"/>
          </a:xfrm>
        </p:spPr>
        <p:txBody>
          <a:bodyPr>
            <a:normAutofit/>
          </a:bodyPr>
          <a:lstStyle/>
          <a:p>
            <a:r>
              <a:rPr lang="en-US" dirty="0"/>
              <a:t>Using knn to predict attrition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23EF6BA-882C-FA6E-BBCC-018A5F07D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7" r="2" b="12018"/>
          <a:stretch/>
        </p:blipFill>
        <p:spPr bwMode="auto">
          <a:xfrm>
            <a:off x="20" y="10"/>
            <a:ext cx="3819307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860A4B7-B338-85AA-EC24-1EB19224C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84935" y="1741255"/>
            <a:ext cx="8038407" cy="4351338"/>
          </a:xfrm>
        </p:spPr>
        <p:txBody>
          <a:bodyPr/>
          <a:lstStyle/>
          <a:p>
            <a:r>
              <a:rPr lang="en-US" dirty="0"/>
              <a:t>Trial &amp; error to find the feature combination</a:t>
            </a:r>
          </a:p>
          <a:p>
            <a:pPr lvl="1"/>
            <a:r>
              <a:rPr lang="en-US" dirty="0"/>
              <a:t>Business travel</a:t>
            </a:r>
          </a:p>
          <a:p>
            <a:pPr lvl="1"/>
            <a:r>
              <a:rPr lang="en-US" dirty="0"/>
              <a:t>Distance from home</a:t>
            </a:r>
          </a:p>
          <a:p>
            <a:pPr lvl="1"/>
            <a:r>
              <a:rPr lang="en-US" dirty="0"/>
              <a:t>Number of companies worked</a:t>
            </a:r>
          </a:p>
          <a:p>
            <a:pPr lvl="1"/>
            <a:r>
              <a:rPr lang="en-US" dirty="0"/>
              <a:t>Overall satisfaction - Median of 3 measures</a:t>
            </a:r>
          </a:p>
          <a:p>
            <a:pPr lvl="2"/>
            <a:r>
              <a:rPr lang="en-US" dirty="0"/>
              <a:t>Job involvement,</a:t>
            </a:r>
          </a:p>
          <a:p>
            <a:pPr lvl="2"/>
            <a:r>
              <a:rPr lang="en-US" dirty="0"/>
              <a:t>Job satisfaction</a:t>
            </a:r>
          </a:p>
          <a:p>
            <a:pPr lvl="2"/>
            <a:r>
              <a:rPr lang="en-US" dirty="0"/>
              <a:t>Relationship satisfaction</a:t>
            </a:r>
          </a:p>
        </p:txBody>
      </p:sp>
    </p:spTree>
    <p:extLst>
      <p:ext uri="{BB962C8B-B14F-4D97-AF65-F5344CB8AC3E}">
        <p14:creationId xmlns:p14="http://schemas.microsoft.com/office/powerpoint/2010/main" val="2554396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E5ABA8-12D4-082B-8E35-CFCE6197C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8342" y="-66050"/>
            <a:ext cx="8665000" cy="1807305"/>
          </a:xfrm>
        </p:spPr>
        <p:txBody>
          <a:bodyPr>
            <a:normAutofit/>
          </a:bodyPr>
          <a:lstStyle/>
          <a:p>
            <a:r>
              <a:rPr lang="en-US" dirty="0"/>
              <a:t>Models - predict Attrition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C32903D-E8AB-337F-F00F-7BAD4B9D46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4819440"/>
              </p:ext>
            </p:extLst>
          </p:nvPr>
        </p:nvGraphicFramePr>
        <p:xfrm>
          <a:off x="3358343" y="1424016"/>
          <a:ext cx="5329574" cy="2004984"/>
        </p:xfrm>
        <a:graphic>
          <a:graphicData uri="http://schemas.openxmlformats.org/drawingml/2006/table">
            <a:tbl>
              <a:tblPr firstRow="1" bandRow="1"/>
              <a:tblGrid>
                <a:gridCol w="1824658">
                  <a:extLst>
                    <a:ext uri="{9D8B030D-6E8A-4147-A177-3AD203B41FA5}">
                      <a16:colId xmlns:a16="http://schemas.microsoft.com/office/drawing/2014/main" val="2002354449"/>
                    </a:ext>
                  </a:extLst>
                </a:gridCol>
                <a:gridCol w="1728391">
                  <a:extLst>
                    <a:ext uri="{9D8B030D-6E8A-4147-A177-3AD203B41FA5}">
                      <a16:colId xmlns:a16="http://schemas.microsoft.com/office/drawing/2014/main" val="1456394517"/>
                    </a:ext>
                  </a:extLst>
                </a:gridCol>
                <a:gridCol w="1776525">
                  <a:extLst>
                    <a:ext uri="{9D8B030D-6E8A-4147-A177-3AD203B41FA5}">
                      <a16:colId xmlns:a16="http://schemas.microsoft.com/office/drawing/2014/main" val="3404935929"/>
                    </a:ext>
                  </a:extLst>
                </a:gridCol>
              </a:tblGrid>
              <a:tr h="47904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/>
                        <a:t>knn Classifications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/>
                        <a:t>Attrition (N)</a:t>
                      </a:r>
                    </a:p>
                    <a:p>
                      <a:pPr algn="ctr"/>
                      <a:r>
                        <a:rPr lang="en-US" sz="1600" dirty="0"/>
                        <a:t>(actual)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/>
                        <a:t>Attrition (Y)</a:t>
                      </a:r>
                    </a:p>
                    <a:p>
                      <a:pPr algn="ctr"/>
                      <a:r>
                        <a:rPr lang="en-US" sz="1600" dirty="0"/>
                        <a:t>(actual)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03452"/>
                  </a:ext>
                </a:extLst>
              </a:tr>
              <a:tr h="7129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/>
                        <a:t>Attrition (N)</a:t>
                      </a:r>
                    </a:p>
                    <a:p>
                      <a:pPr algn="ctr"/>
                      <a:r>
                        <a:rPr lang="en-US" sz="1600" dirty="0"/>
                        <a:t>(Predicted)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/>
                        <a:t>218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/>
                        <a:t>43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7077221"/>
                  </a:ext>
                </a:extLst>
              </a:tr>
              <a:tr h="7129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/>
                        <a:t>Attrition (Y)</a:t>
                      </a:r>
                    </a:p>
                    <a:p>
                      <a:pPr algn="ctr"/>
                      <a:r>
                        <a:rPr lang="en-US" sz="1600" dirty="0"/>
                        <a:t>(Predicted)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362904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07D285E-85E5-04EE-634E-F13CD6535D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583534"/>
              </p:ext>
            </p:extLst>
          </p:nvPr>
        </p:nvGraphicFramePr>
        <p:xfrm>
          <a:off x="3358342" y="3916574"/>
          <a:ext cx="5329574" cy="200498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24658">
                  <a:extLst>
                    <a:ext uri="{9D8B030D-6E8A-4147-A177-3AD203B41FA5}">
                      <a16:colId xmlns:a16="http://schemas.microsoft.com/office/drawing/2014/main" val="2002354449"/>
                    </a:ext>
                  </a:extLst>
                </a:gridCol>
                <a:gridCol w="1728391">
                  <a:extLst>
                    <a:ext uri="{9D8B030D-6E8A-4147-A177-3AD203B41FA5}">
                      <a16:colId xmlns:a16="http://schemas.microsoft.com/office/drawing/2014/main" val="1456394517"/>
                    </a:ext>
                  </a:extLst>
                </a:gridCol>
                <a:gridCol w="1776525">
                  <a:extLst>
                    <a:ext uri="{9D8B030D-6E8A-4147-A177-3AD203B41FA5}">
                      <a16:colId xmlns:a16="http://schemas.microsoft.com/office/drawing/2014/main" val="3404935929"/>
                    </a:ext>
                  </a:extLst>
                </a:gridCol>
              </a:tblGrid>
              <a:tr h="47904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/>
                        <a:t>naïve bayes Classifications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/>
                        <a:t>Attrition (N)</a:t>
                      </a:r>
                    </a:p>
                    <a:p>
                      <a:pPr algn="ctr"/>
                      <a:r>
                        <a:rPr lang="en-US" sz="1600" dirty="0"/>
                        <a:t>(actual)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/>
                        <a:t>Attrition (Y)</a:t>
                      </a:r>
                    </a:p>
                    <a:p>
                      <a:pPr algn="ctr"/>
                      <a:r>
                        <a:rPr lang="en-US" sz="1600" dirty="0"/>
                        <a:t>(actual)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03452"/>
                  </a:ext>
                </a:extLst>
              </a:tr>
              <a:tr h="7129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/>
                        <a:t>Attrition (N)</a:t>
                      </a:r>
                    </a:p>
                    <a:p>
                      <a:pPr algn="ctr"/>
                      <a:r>
                        <a:rPr lang="en-US" sz="1600" dirty="0"/>
                        <a:t>(Predicted)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/>
                        <a:t>218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/>
                        <a:t>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7077221"/>
                  </a:ext>
                </a:extLst>
              </a:tr>
              <a:tr h="71293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/>
                        <a:t>Attrition (Y)</a:t>
                      </a:r>
                    </a:p>
                    <a:p>
                      <a:pPr algn="ctr"/>
                      <a:r>
                        <a:rPr lang="en-US" sz="1600" dirty="0"/>
                        <a:t>(Predicted)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3629045"/>
                  </a:ext>
                </a:extLst>
              </a:tr>
            </a:tbl>
          </a:graphicData>
        </a:graphic>
      </p:graphicFrame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5908884-9052-BC6B-5B17-23BB2BD29631}"/>
              </a:ext>
            </a:extLst>
          </p:cNvPr>
          <p:cNvSpPr/>
          <p:nvPr/>
        </p:nvSpPr>
        <p:spPr>
          <a:xfrm>
            <a:off x="9168937" y="1741255"/>
            <a:ext cx="2610196" cy="3909879"/>
          </a:xfrm>
          <a:prstGeom prst="roundRect">
            <a:avLst/>
          </a:prstGeom>
          <a:solidFill>
            <a:schemeClr val="bg1">
              <a:lumMod val="75000"/>
              <a:alpha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Specificity 0 for knn &amp; 6.9% for naïve bayes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Unbalanced sample (16% yes for attrition) in dataset.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Try other sampling approaches to address imbalance</a:t>
            </a:r>
          </a:p>
        </p:txBody>
      </p:sp>
      <p:pic>
        <p:nvPicPr>
          <p:cNvPr id="14" name="Picture 4" descr="The Unknown History of Frito-Lay">
            <a:extLst>
              <a:ext uri="{FF2B5EF4-FFF2-40B4-BE49-F238E27FC236}">
                <a16:creationId xmlns:a16="http://schemas.microsoft.com/office/drawing/2014/main" id="{308A71FB-60FB-3AC4-022C-D89716EC72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28" r="14248"/>
          <a:stretch/>
        </p:blipFill>
        <p:spPr bwMode="auto">
          <a:xfrm>
            <a:off x="21" y="10"/>
            <a:ext cx="3250255" cy="3644247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60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3316</TotalTime>
  <Words>586</Words>
  <Application>Microsoft Macintosh PowerPoint</Application>
  <PresentationFormat>Widescreen</PresentationFormat>
  <Paragraphs>138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Aptos Narrow</vt:lpstr>
      <vt:lpstr>Arial</vt:lpstr>
      <vt:lpstr>Office Theme</vt:lpstr>
      <vt:lpstr>Case Study - Attrition</vt:lpstr>
      <vt:lpstr>Dataset for attrition case study</vt:lpstr>
      <vt:lpstr>Exploring the Data</vt:lpstr>
      <vt:lpstr>Exploring the Data</vt:lpstr>
      <vt:lpstr>Exploring the Data</vt:lpstr>
      <vt:lpstr>Exploring the Data</vt:lpstr>
      <vt:lpstr>Performing t-tests</vt:lpstr>
      <vt:lpstr>Using knn to predict attrition</vt:lpstr>
      <vt:lpstr>Models - predict Attrition</vt:lpstr>
      <vt:lpstr>knn models - predict attrition</vt:lpstr>
      <vt:lpstr>Potential next steps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 - Attrition</dc:title>
  <dc:creator>Maya Chandrashekaran</dc:creator>
  <cp:lastModifiedBy>Maya Chandrashekaran</cp:lastModifiedBy>
  <cp:revision>5</cp:revision>
  <dcterms:created xsi:type="dcterms:W3CDTF">2024-04-19T03:25:45Z</dcterms:created>
  <dcterms:modified xsi:type="dcterms:W3CDTF">2024-04-22T02:38:32Z</dcterms:modified>
</cp:coreProperties>
</file>